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57" r:id="rId6"/>
    <p:sldId id="258" r:id="rId7"/>
    <p:sldId id="262" r:id="rId8"/>
    <p:sldId id="263" r:id="rId9"/>
    <p:sldId id="271" r:id="rId10"/>
    <p:sldId id="260" r:id="rId11"/>
    <p:sldId id="266" r:id="rId12"/>
    <p:sldId id="267" r:id="rId13"/>
    <p:sldId id="264" r:id="rId14"/>
    <p:sldId id="265" r:id="rId15"/>
    <p:sldId id="272" r:id="rId16"/>
    <p:sldId id="274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3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993900" y="2254250"/>
          <a:ext cx="5364163" cy="639763"/>
        </p:xfrm>
        <a:graphic>
          <a:graphicData uri="http://schemas.openxmlformats.org/presentationml/2006/ole">
            <p:oleObj spid="_x0000_s1025" name="Equation" r:id="rId3" imgW="5359320" imgH="634680" progId="Equation.DSMT4">
              <p:embed/>
            </p:oleObj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733800" y="3200400"/>
          <a:ext cx="3624262" cy="730250"/>
        </p:xfrm>
        <a:graphic>
          <a:graphicData uri="http://schemas.openxmlformats.org/presentationml/2006/ole">
            <p:oleObj spid="_x0000_s1030" name="Equation" r:id="rId4" imgW="3632040" imgH="736560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676400" y="5486400"/>
          <a:ext cx="6667500" cy="706437"/>
        </p:xfrm>
        <a:graphic>
          <a:graphicData uri="http://schemas.openxmlformats.org/presentationml/2006/ole">
            <p:oleObj spid="_x0000_s1036" name="Equation" r:id="rId5" imgW="6667200" imgH="634680" progId="Equation.DSMT4">
              <p:embed/>
            </p:oleObj>
          </a:graphicData>
        </a:graphic>
      </p:graphicFrame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762000" y="449446"/>
            <a:ext cx="792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UTICAJ POPREČNE INDUKCIJE NA VARIJABLE ASINHRONOG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MOTORA SA NELINEARNOM MAGNETSKOM KARAKTERISTIKOM</a:t>
            </a:r>
            <a:endParaRPr kumimoji="0" lang="sr-Latn-C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Rectangle 13"/>
          <p:cNvSpPr>
            <a:spLocks noChangeArrowheads="1"/>
          </p:cNvSpPr>
          <p:nvPr/>
        </p:nvSpPr>
        <p:spPr bwMode="auto">
          <a:xfrm>
            <a:off x="533400" y="1570910"/>
            <a:ext cx="7924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Uticaj nelinearnosti karakteristike magnećenja  pokazati na jasan način</a:t>
            </a:r>
            <a:endParaRPr kumimoji="0" lang="sr-Latn-C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228600" y="4876800"/>
            <a:ext cx="7924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Naponske jednačine za</a:t>
            </a:r>
            <a:r>
              <a:rPr kumimoji="0" lang="sr-Latn-C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r-Latn-CS" sz="1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sr-Latn-C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linearnu magnetsku karakteristiku</a:t>
            </a:r>
            <a:endParaRPr kumimoji="0" lang="sr-Latn-C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" name="Object 13"/>
          <p:cNvGraphicFramePr>
            <a:graphicFrameLocks noChangeAspect="1"/>
          </p:cNvGraphicFramePr>
          <p:nvPr/>
        </p:nvGraphicFramePr>
        <p:xfrm>
          <a:off x="2133600" y="4267200"/>
          <a:ext cx="3659188" cy="377825"/>
        </p:xfrm>
        <a:graphic>
          <a:graphicData uri="http://schemas.openxmlformats.org/presentationml/2006/ole">
            <p:oleObj spid="_x0000_s1037" name="Equation" r:id="rId6" imgW="3670200" imgH="380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" grpId="0"/>
      <p:bldP spid="22" grpId="0"/>
      <p:bldP spid="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530350" y="1143000"/>
          <a:ext cx="5651500" cy="1993900"/>
        </p:xfrm>
        <a:graphic>
          <a:graphicData uri="http://schemas.openxmlformats.org/presentationml/2006/ole">
            <p:oleObj spid="_x0000_s17410" name="Equation" r:id="rId3" imgW="5651280" imgH="1993680" progId="Equation.DSMT4">
              <p:embed/>
            </p:oleObj>
          </a:graphicData>
        </a:graphic>
      </p:graphicFrame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276600"/>
            <a:ext cx="9144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09600" y="304800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000" b="1" dirty="0" smtClean="0"/>
              <a:t>Pad napona uslijed poprečne indukcije u naponskim jednačinama (12) statora i rotora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57400"/>
            <a:ext cx="9144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762000" y="3048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400" b="1" dirty="0" smtClean="0"/>
              <a:t>D i Q komponente struja statora kod rada mašine na “koljenu“ nelinearne  magnetske karakteristike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4478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400" b="1" dirty="0" smtClean="0"/>
              <a:t>Asinhrona mašina nije opterećena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609600" y="30480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CS" b="1" dirty="0" smtClean="0"/>
              <a:t>Upoređenje elektromagnetskih momenata asinhrone mašine kada je radna tačka  na “koljenu “ nelinearne  magnetske karakteristike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762000" y="3048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400" b="1" dirty="0" smtClean="0"/>
              <a:t>D i Q komponente struja statora kod rada mašine duboko u oblasti zasićenja nelinearne  magnetske karakteristike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381000" y="2286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CS" sz="2400" b="1" dirty="0" smtClean="0"/>
              <a:t>Upoređenje elektromagnetskih momenata asinhrone mašine kada je radna tačka  duboko u oblasti zasićenja nelinearne  magnetske karakteristike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sr-Latn-CS" dirty="0" smtClean="0"/>
              <a:t>Zaključak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Suštinski uzrok efekta poprečne indukcije (poprečnog zasićenja) je nelinearna magnetska karakteristika u ovom slučaju zbog  promjenljive  magnetske permeabilnosti  materijala.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28956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 smtClean="0"/>
              <a:t>Nelinearnost magnetske karakteristike  ima za posljedicu  nesinhronu rotaciju prostornog vektora međusobnog fluksa i referentnog sistema, </a:t>
            </a:r>
            <a:r>
              <a:rPr lang="sr-Latn-CS" dirty="0" smtClean="0"/>
              <a:t>dopunski </a:t>
            </a:r>
            <a:r>
              <a:rPr lang="sr-Latn-CS" dirty="0" smtClean="0"/>
              <a:t>pad napona u naponskim </a:t>
            </a:r>
            <a:r>
              <a:rPr lang="sr-Latn-CS" dirty="0" smtClean="0"/>
              <a:t>jednačinama i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snage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energije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formiranje</a:t>
            </a:r>
            <a:r>
              <a:rPr lang="en-US" dirty="0" smtClean="0"/>
              <a:t> </a:t>
            </a:r>
            <a:r>
              <a:rPr lang="en-US" dirty="0" err="1" smtClean="0"/>
              <a:t>magnetskog</a:t>
            </a:r>
            <a:r>
              <a:rPr lang="en-US" dirty="0" smtClean="0"/>
              <a:t> </a:t>
            </a:r>
            <a:r>
              <a:rPr lang="en-US" dirty="0" err="1" smtClean="0"/>
              <a:t>polja</a:t>
            </a:r>
            <a:r>
              <a:rPr lang="sr-Latn-CS" dirty="0" smtClean="0"/>
              <a:t> </a:t>
            </a:r>
            <a:r>
              <a:rPr lang="sr-Latn-CS" dirty="0" smtClean="0"/>
              <a:t>u poređenju sa jednačinama sa   linearnom magnetskom karakteristikom.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4800600"/>
            <a:ext cx="7924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 smtClean="0"/>
              <a:t>To za posljedicu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sr-Latn-CS" dirty="0" smtClean="0"/>
              <a:t>nesinhronu rotaciju </a:t>
            </a:r>
            <a:r>
              <a:rPr lang="en-US" dirty="0" err="1" smtClean="0"/>
              <a:t>prostornog</a:t>
            </a:r>
            <a:r>
              <a:rPr lang="en-US" dirty="0" smtClean="0"/>
              <a:t> </a:t>
            </a:r>
            <a:r>
              <a:rPr lang="en-US" dirty="0" err="1" smtClean="0"/>
              <a:t>vektora</a:t>
            </a:r>
            <a:r>
              <a:rPr lang="en-US" dirty="0" smtClean="0"/>
              <a:t> </a:t>
            </a:r>
            <a:r>
              <a:rPr lang="en-US" dirty="0" err="1" smtClean="0"/>
              <a:t>međusobnog</a:t>
            </a:r>
            <a:r>
              <a:rPr lang="en-US" dirty="0" smtClean="0"/>
              <a:t> </a:t>
            </a:r>
            <a:r>
              <a:rPr lang="en-US" dirty="0" err="1" smtClean="0"/>
              <a:t>fluksa</a:t>
            </a:r>
            <a:r>
              <a:rPr lang="sr-Latn-CS" dirty="0" smtClean="0"/>
              <a:t> i referentnog sistema, 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ukrštenu</a:t>
            </a:r>
            <a:r>
              <a:rPr lang="en-US" dirty="0" smtClean="0"/>
              <a:t> </a:t>
            </a:r>
            <a:r>
              <a:rPr lang="en-US" dirty="0" err="1" smtClean="0"/>
              <a:t>indukciju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neistoimenih</a:t>
            </a:r>
            <a:r>
              <a:rPr lang="en-US" dirty="0" smtClean="0"/>
              <a:t> d-q </a:t>
            </a:r>
            <a:r>
              <a:rPr lang="en-US" dirty="0" err="1" smtClean="0"/>
              <a:t>namota</a:t>
            </a:r>
            <a:r>
              <a:rPr lang="en-US" dirty="0" smtClean="0"/>
              <a:t> </a:t>
            </a:r>
            <a:r>
              <a:rPr lang="en-US" dirty="0" err="1" smtClean="0"/>
              <a:t>statora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rotora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jednim</a:t>
            </a:r>
            <a:r>
              <a:rPr lang="en-US" dirty="0" smtClean="0"/>
              <a:t> </a:t>
            </a:r>
            <a:r>
              <a:rPr lang="en-US" dirty="0" err="1" smtClean="0"/>
              <a:t>menom</a:t>
            </a:r>
            <a:r>
              <a:rPr lang="en-US" dirty="0" smtClean="0"/>
              <a:t> </a:t>
            </a:r>
            <a:r>
              <a:rPr lang="en-US" dirty="0" err="1" smtClean="0"/>
              <a:t>zovemo</a:t>
            </a:r>
            <a:r>
              <a:rPr lang="en-US" dirty="0" smtClean="0"/>
              <a:t> </a:t>
            </a:r>
            <a:r>
              <a:rPr lang="en-US" dirty="0" err="1" smtClean="0"/>
              <a:t>poprečna</a:t>
            </a:r>
            <a:r>
              <a:rPr lang="en-US" dirty="0" smtClean="0"/>
              <a:t> </a:t>
            </a:r>
            <a:r>
              <a:rPr lang="en-US" dirty="0" err="1" smtClean="0"/>
              <a:t>indukcija</a:t>
            </a:r>
            <a:r>
              <a:rPr lang="sr-Latn-CS" dirty="0" smtClean="0"/>
              <a:t> (poprečno zasićenje)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600200"/>
          </a:xfrm>
        </p:spPr>
        <p:txBody>
          <a:bodyPr>
            <a:noAutofit/>
          </a:bodyPr>
          <a:lstStyle/>
          <a:p>
            <a:pPr algn="l"/>
            <a:r>
              <a:rPr lang="sr-Latn-CS" sz="2000" b="1" dirty="0" smtClean="0">
                <a:latin typeface="Arial" pitchFamily="34" charset="0"/>
                <a:cs typeface="Arial" pitchFamily="34" charset="0"/>
              </a:rPr>
              <a:t>Pitanje:</a:t>
            </a:r>
            <a:br>
              <a:rPr lang="sr-Latn-CS" sz="20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Ono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suštinski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može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postavi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pitanje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sledece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autoru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razmišljanje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600" b="1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se u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obzir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uzme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nelinearna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magnetska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karakteristika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tada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struja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magnecenja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više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prostoperiodicnog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sinusnog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oblika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pa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samim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tim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ne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može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opisati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svojim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pl-PL" sz="1600" b="1" dirty="0" smtClean="0">
                <a:latin typeface="Arial" pitchFamily="34" charset="0"/>
                <a:cs typeface="Arial" pitchFamily="34" charset="0"/>
              </a:rPr>
              <a:t>kompleksnim predstavnikom, kako je to uradeno u (10) !?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800"/>
            <a:ext cx="6553200" cy="2948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38200" y="5334000"/>
            <a:ext cx="800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Efektivne , izmjerene vrednosti struje magnećenja se u oblasti linearnosti </a:t>
            </a:r>
          </a:p>
          <a:p>
            <a:r>
              <a:rPr lang="sr-Latn-CS" b="1" dirty="0" smtClean="0"/>
              <a:t>množe sa            a u oblasti nelinearnosti sa  </a:t>
            </a:r>
            <a:r>
              <a:rPr lang="sr-Latn-CS" sz="2400" b="1" dirty="0" smtClean="0"/>
              <a:t>2</a:t>
            </a:r>
            <a:r>
              <a:rPr lang="sr-Latn-CS" b="1" dirty="0" smtClean="0"/>
              <a:t>  da bi se uvažila upravo ta nelinearnost magnetske karakteristike </a:t>
            </a:r>
            <a:r>
              <a:rPr lang="sr-Latn-CS" dirty="0" smtClean="0"/>
              <a:t>[9]  </a:t>
            </a:r>
            <a:r>
              <a:rPr lang="en-US" dirty="0" smtClean="0"/>
              <a:t> </a:t>
            </a:r>
            <a:r>
              <a:rPr lang="sr-Latn-CS" dirty="0" smtClean="0"/>
              <a:t>(</a:t>
            </a:r>
            <a:r>
              <a:rPr lang="en-US" dirty="0" err="1" smtClean="0"/>
              <a:t>D.D.Ma</a:t>
            </a:r>
            <a:r>
              <a:rPr lang="en-US" dirty="0" smtClean="0"/>
              <a:t>,  </a:t>
            </a:r>
            <a:r>
              <a:rPr lang="sr-Latn-CS" dirty="0" smtClean="0"/>
              <a:t>et al.)</a:t>
            </a:r>
            <a:endParaRPr lang="en-US" b="1" dirty="0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1905000" y="5715000"/>
          <a:ext cx="355600" cy="330200"/>
        </p:xfrm>
        <a:graphic>
          <a:graphicData uri="http://schemas.openxmlformats.org/presentationml/2006/ole">
            <p:oleObj spid="_x0000_s36868" name="Equation" r:id="rId4" imgW="35532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2587625" y="1397000"/>
          <a:ext cx="3722688" cy="584200"/>
        </p:xfrm>
        <a:graphic>
          <a:graphicData uri="http://schemas.openxmlformats.org/presentationml/2006/ole">
            <p:oleObj spid="_x0000_s35842" name="Equation" r:id="rId3" imgW="3733560" imgH="583920" progId="Equation.DSMT4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2209800" y="3962400"/>
          <a:ext cx="4706938" cy="990600"/>
        </p:xfrm>
        <a:graphic>
          <a:graphicData uri="http://schemas.openxmlformats.org/presentationml/2006/ole">
            <p:oleObj spid="_x0000_s35843" name="Equation" r:id="rId4" imgW="4724280" imgH="990360" progId="Equation.DSMT4">
              <p:embed/>
            </p:oleObj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609600" y="4876800"/>
          <a:ext cx="8242300" cy="723900"/>
        </p:xfrm>
        <a:graphic>
          <a:graphicData uri="http://schemas.openxmlformats.org/presentationml/2006/ole">
            <p:oleObj spid="_x0000_s35845" name="Equation" r:id="rId5" imgW="8242200" imgH="723600" progId="Equation.DSMT4">
              <p:embed/>
            </p:oleObj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609600" y="34290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sr-Latn-C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sr-Latn-CS" sz="2800" b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r-Latn-CS" sz="2800" b="1" baseline="-25000" dirty="0" smtClean="0">
                <a:latin typeface="Arial" pitchFamily="34" charset="0"/>
                <a:cs typeface="Arial" pitchFamily="34" charset="0"/>
              </a:rPr>
              <a:t>m,a,b,c</a:t>
            </a:r>
            <a:r>
              <a:rPr lang="sr-Latn-CS" sz="2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sr-Latn-CS" sz="2800" b="1" dirty="0" smtClean="0">
                <a:latin typeface="Arial" pitchFamily="34" charset="0"/>
                <a:cs typeface="Arial" pitchFamily="34" charset="0"/>
              </a:rPr>
              <a:t>periodične i</a:t>
            </a:r>
            <a:r>
              <a:rPr kumimoji="0" lang="sr-Latn-C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nesinusoidalne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9600" y="19050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1. </a:t>
            </a:r>
            <a:r>
              <a:rPr kumimoji="0" lang="sr-Latn-C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</a:t>
            </a:r>
            <a:r>
              <a:rPr kumimoji="0" lang="sr-Latn-C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m,a,b,c</a:t>
            </a:r>
            <a:r>
              <a:rPr kumimoji="0" lang="sr-Latn-C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sr-Latn-C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periodične i sinusoidalne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2209800" y="2514600"/>
          <a:ext cx="4445000" cy="317500"/>
        </p:xfrm>
        <a:graphic>
          <a:graphicData uri="http://schemas.openxmlformats.org/presentationml/2006/ole">
            <p:oleObj spid="_x0000_s35847" name="Equation" r:id="rId6" imgW="4444920" imgH="317160" progId="Equation.DSMT4">
              <p:embed/>
            </p:oleObj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533400" y="6324600"/>
            <a:ext cx="79248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sr-Latn-CS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modul i brzina rotacije su zavisni od vremena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33400" y="28956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sr-Latn-CS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modul i brzina rotacije su konstantni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33400" y="9144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sr-Latn-C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Definicija prostornog vektora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228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Međutim u ovom slučaju ‚u  jednačini (10) se ne radi o prostoperiodičnoj veličini već o prostornom vektoru,  prema [8] , [10] , </a:t>
            </a:r>
            <a:r>
              <a:rPr lang="en-US" b="1" dirty="0" smtClean="0"/>
              <a:t>[12]</a:t>
            </a:r>
            <a:endParaRPr lang="en-US" b="1" dirty="0"/>
          </a:p>
        </p:txBody>
      </p:sp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3403600" y="5715000"/>
          <a:ext cx="3009900" cy="571500"/>
        </p:xfrm>
        <a:graphic>
          <a:graphicData uri="http://schemas.openxmlformats.org/presentationml/2006/ole">
            <p:oleObj spid="_x0000_s35848" name="Equation" r:id="rId7" imgW="3009600" imgH="571320" progId="Equation.DSMT4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2590800" y="1371600"/>
          <a:ext cx="4978400" cy="452438"/>
        </p:xfrm>
        <a:graphic>
          <a:graphicData uri="http://schemas.openxmlformats.org/presentationml/2006/ole">
            <p:oleObj spid="_x0000_s25602" name="Equation" r:id="rId3" imgW="5003640" imgH="444240" progId="Equation.DSMT4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2362200" y="2667000"/>
          <a:ext cx="5056187" cy="1201738"/>
        </p:xfrm>
        <a:graphic>
          <a:graphicData uri="http://schemas.openxmlformats.org/presentationml/2006/ole">
            <p:oleObj spid="_x0000_s25603" name="Equation" r:id="rId4" imgW="5067000" imgH="1206360" progId="Equation.DSMT4">
              <p:embed/>
            </p:oleObj>
          </a:graphicData>
        </a:graphic>
      </p:graphicFrame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457200" y="3810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Za slučaj cilindričnog rotora sa ekvivalentiranim međugvožđem, konstantnim  rasipanjima</a:t>
            </a:r>
            <a:r>
              <a:rPr kumimoji="0" lang="sr-Latn-C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sr-Latn-C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 nelinearnom</a:t>
            </a:r>
            <a:r>
              <a:rPr kumimoji="0" lang="sr-Latn-C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karakteristikom magnećenja važi sledeća relacija:</a:t>
            </a:r>
            <a:endParaRPr kumimoji="0" lang="sr-Latn-C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304800" y="19812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628650" fontAlgn="base">
              <a:spcBef>
                <a:spcPct val="0"/>
              </a:spcBef>
              <a:spcAft>
                <a:spcPct val="0"/>
              </a:spcAft>
            </a:pPr>
            <a:r>
              <a:rPr kumimoji="0" lang="sr-Latn-C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L*</a:t>
            </a:r>
            <a:r>
              <a:rPr kumimoji="0" lang="sr-Latn-CS" sz="16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</a:t>
            </a:r>
            <a:r>
              <a:rPr kumimoji="0" lang="sr-Latn-C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r-Latn-CS" sz="1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= L*</a:t>
            </a:r>
            <a:r>
              <a:rPr lang="sr-Latn-CS" sz="1600" b="1" baseline="-25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m </a:t>
            </a:r>
            <a:r>
              <a:rPr lang="sr-Latn-CS" sz="1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(i</a:t>
            </a:r>
            <a:r>
              <a:rPr lang="sr-Latn-CS" sz="1600" b="1" baseline="-25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m</a:t>
            </a:r>
            <a:r>
              <a:rPr lang="sr-Latn-CS" sz="1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)  </a:t>
            </a:r>
            <a:r>
              <a:rPr kumimoji="0" lang="sr-Latn-C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Međusobna induktivnost koja ima konstantnu geometriju kola ali magnetska permeabilnost zavisi od  struje magnećenja</a:t>
            </a:r>
            <a:endParaRPr kumimoji="0" lang="sr-Latn-C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609600" y="4800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 slučaju zasićenja magnetskog kola magnetska indduktivnost zavisi od  magnetske provodnosti koja zavisi</a:t>
            </a:r>
            <a:r>
              <a:rPr kumimoji="0" lang="sr-Latn-C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od struje magnećenja</a:t>
            </a:r>
            <a:r>
              <a:rPr kumimoji="0" lang="sr-Latn-C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sr-Latn-C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1828800" y="5562600"/>
          <a:ext cx="6223000" cy="914400"/>
        </p:xfrm>
        <a:graphic>
          <a:graphicData uri="http://schemas.openxmlformats.org/presentationml/2006/ole">
            <p:oleObj spid="_x0000_s25606" name="Equation" r:id="rId5" imgW="6222960" imgH="914400" progId="Equation.DSMT4">
              <p:embed/>
            </p:oleObj>
          </a:graphicData>
        </a:graphic>
      </p:graphicFrame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62000" y="3962400"/>
            <a:ext cx="662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(*1)  statička indukcija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914400" y="4343400"/>
            <a:ext cx="662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(*2)  </a:t>
            </a:r>
            <a:r>
              <a:rPr lang="sr-Latn-CS" dirty="0" smtClean="0"/>
              <a:t>dinamička  </a:t>
            </a:r>
            <a:r>
              <a:rPr lang="sr-Latn-CS" dirty="0" smtClean="0"/>
              <a:t>indukcija zbog rotacije prostornog vektora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2286000" y="2667000"/>
            <a:ext cx="990600" cy="1143000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505200" y="2667000"/>
            <a:ext cx="990600" cy="1143000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724400" y="2667000"/>
            <a:ext cx="990600" cy="1219200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914400" y="3962400"/>
            <a:ext cx="2819400" cy="381000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914400" y="4343400"/>
            <a:ext cx="5562600" cy="381000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050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28600" y="22860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dirty="0" smtClean="0"/>
              <a:t>Karakteristika magnećenja asinhrone mašine i definicije induktivnosti</a:t>
            </a:r>
            <a:endParaRPr lang="en-US" sz="2000" b="1" dirty="0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1085850" y="1066800"/>
          <a:ext cx="6527800" cy="812800"/>
        </p:xfrm>
        <a:graphic>
          <a:graphicData uri="http://schemas.openxmlformats.org/presentationml/2006/ole">
            <p:oleObj spid="_x0000_s27649" name="Equation" r:id="rId4" imgW="6527520" imgH="81252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914400"/>
            <a:ext cx="2286000" cy="1143000"/>
          </a:xfrm>
          <a:prstGeom prst="rect">
            <a:avLst/>
          </a:prstGeom>
          <a:noFill/>
          <a:ln w="635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0600" y="5334000"/>
            <a:ext cx="2057400" cy="914400"/>
          </a:xfrm>
          <a:prstGeom prst="rect">
            <a:avLst/>
          </a:prstGeom>
          <a:noFill/>
          <a:ln w="635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05200" y="914400"/>
            <a:ext cx="2286000" cy="1143000"/>
          </a:xfrm>
          <a:prstGeom prst="rect">
            <a:avLst/>
          </a:prstGeom>
          <a:noFill/>
          <a:ln w="63500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7000" y="2819400"/>
            <a:ext cx="2667000" cy="1143000"/>
          </a:xfrm>
          <a:prstGeom prst="rect">
            <a:avLst/>
          </a:prstGeom>
          <a:noFill/>
          <a:ln w="63500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0050"/>
            <a:ext cx="9144000" cy="645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876800" y="16764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/>
              <a:t>Lm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24384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/>
              <a:t>Ld</a:t>
            </a:r>
            <a:endParaRPr lang="en-US" sz="2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4724400" y="1600200"/>
            <a:ext cx="1066800" cy="533400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648200" y="2362200"/>
            <a:ext cx="1143000" cy="533400"/>
          </a:xfrm>
          <a:prstGeom prst="roundRect">
            <a:avLst/>
          </a:prstGeom>
          <a:noFill/>
          <a:ln w="635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735013" y="914400"/>
          <a:ext cx="7008812" cy="474663"/>
        </p:xfrm>
        <a:graphic>
          <a:graphicData uri="http://schemas.openxmlformats.org/presentationml/2006/ole">
            <p:oleObj spid="_x0000_s14337" name="Equation" r:id="rId3" imgW="6984720" imgH="482400" progId="Equation.DSMT4">
              <p:embed/>
            </p:oleObj>
          </a:graphicData>
        </a:graphic>
      </p:graphicFrame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1828800" y="1905000"/>
          <a:ext cx="5919788" cy="850900"/>
        </p:xfrm>
        <a:graphic>
          <a:graphicData uri="http://schemas.openxmlformats.org/presentationml/2006/ole">
            <p:oleObj spid="_x0000_s14343" name="Equation" r:id="rId4" imgW="5930640" imgH="850680" progId="Equation.DSMT4">
              <p:embed/>
            </p:oleObj>
          </a:graphicData>
        </a:graphic>
      </p:graphicFrame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1828800" y="3276600"/>
          <a:ext cx="5803900" cy="698500"/>
        </p:xfrm>
        <a:graphic>
          <a:graphicData uri="http://schemas.openxmlformats.org/presentationml/2006/ole">
            <p:oleObj spid="_x0000_s14345" name="Equation" r:id="rId5" imgW="5803560" imgH="698400" progId="Equation.DSMT4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62000" y="1447800"/>
            <a:ext cx="838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>Brzina  rotacije  prostornog  vektora  međusobnog fluksa u  sinhronom sistemu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" y="2743200"/>
            <a:ext cx="838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>Pad napona uslijed varijacije međusobnog fluksa je moguće prikazati formulom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7200" y="381000"/>
            <a:ext cx="830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b="1" dirty="0" smtClean="0">
                <a:latin typeface="Arial" pitchFamily="34" charset="0"/>
                <a:cs typeface="Arial" pitchFamily="34" charset="0"/>
              </a:rPr>
              <a:t>Prostorni vektor struje magnećenja u pravouglim i polarnim koordinatama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" y="42672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Iz relacije  (10) vidi se da se  pad napona uslijed varijacije međusobnog  fluksa  sastoji od: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33400" y="48768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sr-Latn-CS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statičke komponente (izvod struje magnećenja po vremenu)  i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33400" y="5181600"/>
            <a:ext cx="8305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sr-Latn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dinamičke komponente međusobnog fluksa (rotacija prostornog vektora međusobnog fluksa u sinhronom referentnom sistemu) kao posljedica nelinearnosti magnetskog </a:t>
            </a:r>
            <a:r>
              <a:rPr lang="sr-Latn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kola</a:t>
            </a:r>
            <a:endParaRPr lang="sr-Latn-CS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743200" y="3276600"/>
            <a:ext cx="914400" cy="762000"/>
          </a:xfrm>
          <a:prstGeom prst="round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1752600" y="3048000"/>
            <a:ext cx="838200" cy="1066800"/>
          </a:xfrm>
          <a:prstGeom prst="round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962400" y="3276600"/>
            <a:ext cx="1752600" cy="7620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5800" y="6172200"/>
            <a:ext cx="762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sr-Latn-C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 slučaju Ld=Lm </a:t>
            </a:r>
            <a:r>
              <a:rPr lang="sr-Latn-C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linearno kolo bez poprečne indukcije</a:t>
            </a:r>
            <a:endParaRPr lang="en-US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0" grpId="0"/>
      <p:bldP spid="16" grpId="0"/>
      <p:bldP spid="17" grpId="0"/>
      <p:bldP spid="18" grpId="0"/>
      <p:bldP spid="19" grpId="0" animBg="1"/>
      <p:bldP spid="21" grpId="0" animBg="1"/>
      <p:bldP spid="23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73" name="Object 13"/>
          <p:cNvGraphicFramePr>
            <a:graphicFrameLocks noChangeAspect="1"/>
          </p:cNvGraphicFramePr>
          <p:nvPr/>
        </p:nvGraphicFramePr>
        <p:xfrm>
          <a:off x="57150" y="2819400"/>
          <a:ext cx="9067800" cy="681038"/>
        </p:xfrm>
        <a:graphic>
          <a:graphicData uri="http://schemas.openxmlformats.org/presentationml/2006/ole">
            <p:oleObj spid="_x0000_s15373" name="Equation" r:id="rId3" imgW="9067680" imgH="685800" progId="Equation.DSMT4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04800" y="44958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dirty="0" smtClean="0">
                <a:latin typeface="Arial" pitchFamily="34" charset="0"/>
                <a:cs typeface="Arial" pitchFamily="34" charset="0"/>
              </a:rPr>
              <a:t>Ukoliko se  se nelinearna induktivnost zamijeni linearnom</a:t>
            </a:r>
            <a:endParaRPr lang="en-US" sz="20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5943600"/>
            <a:ext cx="8905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b="1" dirty="0" smtClean="0">
                <a:latin typeface="Arial" pitchFamily="34" charset="0"/>
                <a:cs typeface="Arial" pitchFamily="34" charset="0"/>
              </a:rPr>
              <a:t>Jednačina (12) postaje  identična sa jednačinom (3) za linearno magnetsko kolo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374" name="Object 14"/>
          <p:cNvGraphicFramePr>
            <a:graphicFrameLocks noChangeAspect="1"/>
          </p:cNvGraphicFramePr>
          <p:nvPr/>
        </p:nvGraphicFramePr>
        <p:xfrm>
          <a:off x="2520950" y="5086350"/>
          <a:ext cx="4376738" cy="615950"/>
        </p:xfrm>
        <a:graphic>
          <a:graphicData uri="http://schemas.openxmlformats.org/presentationml/2006/ole">
            <p:oleObj spid="_x0000_s15374" name="Equation" r:id="rId4" imgW="2958840" imgH="406080" progId="Equation.DSMT4">
              <p:embed/>
            </p:oleObj>
          </a:graphicData>
        </a:graphic>
      </p:graphicFrame>
      <p:sp>
        <p:nvSpPr>
          <p:cNvPr id="24" name="Rectangle 23"/>
          <p:cNvSpPr/>
          <p:nvPr/>
        </p:nvSpPr>
        <p:spPr>
          <a:xfrm>
            <a:off x="304800" y="2209800"/>
            <a:ext cx="74433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CS" sz="2000" b="1" dirty="0" smtClean="0">
                <a:latin typeface="Arial" pitchFamily="34" charset="0"/>
                <a:cs typeface="Arial" pitchFamily="34" charset="0"/>
              </a:rPr>
              <a:t>Ako  se zamijeni izraz (11)  u (1) dobijamo sledeću jednačinu</a:t>
            </a:r>
            <a:endParaRPr lang="en-US" sz="20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1000" y="2286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>Kada se formulu (10) zamijeni  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el-GR" sz="1600" b="1" baseline="-25000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sr-Latn-CS" sz="16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>  iz (9) dobija se relacija u formi pogodnoj za jednačina stanja :</a:t>
            </a:r>
            <a:r>
              <a:rPr lang="sr-Latn-CS" sz="1600" b="1" baseline="-25000" dirty="0" smtClean="0">
                <a:latin typeface="Arial" pitchFamily="34" charset="0"/>
                <a:cs typeface="Arial" pitchFamily="34" charset="0"/>
              </a:rPr>
              <a:t>    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80" name="Object 20"/>
          <p:cNvGraphicFramePr>
            <a:graphicFrameLocks noChangeAspect="1"/>
          </p:cNvGraphicFramePr>
          <p:nvPr/>
        </p:nvGraphicFramePr>
        <p:xfrm>
          <a:off x="914400" y="1066800"/>
          <a:ext cx="6677025" cy="808038"/>
        </p:xfrm>
        <a:graphic>
          <a:graphicData uri="http://schemas.openxmlformats.org/presentationml/2006/ole">
            <p:oleObj spid="_x0000_s15380" name="Equation" r:id="rId5" imgW="7391160" imgH="888840" progId="Equation.DSMT4">
              <p:embed/>
            </p:oleObj>
          </a:graphicData>
        </a:graphic>
      </p:graphicFrame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04800" y="3657600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dirty="0" smtClean="0">
                <a:latin typeface="Arial" pitchFamily="34" charset="0"/>
                <a:cs typeface="Arial" pitchFamily="34" charset="0"/>
              </a:rPr>
              <a:t>Varijacija fluksa uslijed nelinearnosti magnetskog kola</a:t>
            </a:r>
            <a:endParaRPr lang="en-US" sz="20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0" y="2819400"/>
            <a:ext cx="533400" cy="762000"/>
          </a:xfrm>
          <a:prstGeom prst="roundRect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533400" y="2819400"/>
            <a:ext cx="1219200" cy="762000"/>
          </a:xfrm>
          <a:prstGeom prst="roundRect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1981200" y="2819400"/>
            <a:ext cx="2286000" cy="762000"/>
          </a:xfrm>
          <a:prstGeom prst="roundRect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4419600" y="2819400"/>
            <a:ext cx="1371600" cy="762000"/>
          </a:xfrm>
          <a:prstGeom prst="roundRect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6019800" y="2819400"/>
            <a:ext cx="2667000" cy="762000"/>
          </a:xfrm>
          <a:prstGeom prst="roundRect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6019800" y="2819400"/>
            <a:ext cx="2667000" cy="762000"/>
          </a:xfrm>
          <a:prstGeom prst="roundRect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>
                                            <p:subSp spid="_x0000_s15373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73">
                                            <p:subSp spid="_x0000_s15373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73">
                                            <p:subSp spid="_x0000_s15373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4" grpId="0" autoUpdateAnimBg="0"/>
      <p:bldP spid="30" grpId="0"/>
      <p:bldP spid="32" grpId="0"/>
      <p:bldP spid="33" grpId="0" animBg="1"/>
      <p:bldP spid="35" grpId="0" animBg="1"/>
      <p:bldP spid="36" grpId="0" animBg="1"/>
      <p:bldP spid="37" grpId="0" animBg="1"/>
      <p:bldP spid="38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57400"/>
            <a:ext cx="9144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0" y="3048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000" b="1" dirty="0" smtClean="0"/>
              <a:t>Brzina rotacije prostornih vektora međusobnog fluksa  kod linearne i nelinearne magnetske karakteristike</a:t>
            </a:r>
            <a:endParaRPr lang="en-US" sz="2000" b="1" dirty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1524000" y="1066800"/>
          <a:ext cx="5408612" cy="330200"/>
        </p:xfrm>
        <a:graphic>
          <a:graphicData uri="http://schemas.openxmlformats.org/presentationml/2006/ole">
            <p:oleObj spid="_x0000_s30722" name="Equation" r:id="rId4" imgW="5422680" imgH="330120" progId="Equation.DSMT4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1373188" y="1524000"/>
          <a:ext cx="6154737" cy="330200"/>
        </p:xfrm>
        <a:graphic>
          <a:graphicData uri="http://schemas.openxmlformats.org/presentationml/2006/ole">
            <p:oleObj spid="_x0000_s30723" name="Equation" r:id="rId5" imgW="617220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28600" y="381000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Brzina rotacije prostornog vektora međusobnog fluksa u sinhronom referentnom sistemu</a:t>
            </a:r>
            <a:endParaRPr lang="en-US" b="1" dirty="0"/>
          </a:p>
        </p:txBody>
      </p:sp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2514600" y="1066800"/>
          <a:ext cx="4565650" cy="850900"/>
        </p:xfrm>
        <a:graphic>
          <a:graphicData uri="http://schemas.openxmlformats.org/presentationml/2006/ole">
            <p:oleObj spid="_x0000_s29697" name="Equation" r:id="rId4" imgW="4572000" imgH="850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sr-Latn-CS" dirty="0" smtClean="0"/>
              <a:t>Dinamika međusobnog fluksa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3716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Prostorni vektor međusobnog fluksa ,  kod linearne magnetske karakteristike rotira sinhrono sa referentnim sistemom.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25146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Kod asinhrone mašine sa nelinearnom  magnetskom karakteristikom,  brzina rotacije prostornog vektora međusobnog fluksa  je različita od   sinhrone brzine  referentnog sistema. 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3810000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b="1" dirty="0" smtClean="0"/>
              <a:t>Razlika u brzinama prostornog vektora  međusobnog fluksa i referentnog sistema je uzrok  pojave dodatnog člana u jednačinama stanja  asinhrone mašine 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4800600"/>
            <a:ext cx="8229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dirty="0" smtClean="0">
                <a:latin typeface="Arial" pitchFamily="34" charset="0"/>
                <a:cs typeface="Arial" pitchFamily="34" charset="0"/>
              </a:rPr>
              <a:t>Relativno kretanje prostornog  vektora međusobnog fluksa u odnosu na sinhroni referentni sistem ,što se vidi i iz jednačine (10), ima za posljedicu poprečnu (ukrštenu) indukciju između neistoimenih  d i q namota statora i rotora koja se jednim imenom zove poprečna indukcija ili poprečno  zasićenje.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3843</TotalTime>
  <Words>664</Words>
  <Application>Microsoft Office PowerPoint</Application>
  <PresentationFormat>On-screen Show (4:3)</PresentationFormat>
  <Paragraphs>50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Office Theme</vt:lpstr>
      <vt:lpstr>Equation</vt:lpstr>
      <vt:lpstr>MathType 6.0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Dinamika međusobnog fluksa</vt:lpstr>
      <vt:lpstr>Slide 10</vt:lpstr>
      <vt:lpstr>Slide 11</vt:lpstr>
      <vt:lpstr>Slide 12</vt:lpstr>
      <vt:lpstr>Slide 13</vt:lpstr>
      <vt:lpstr>Slide 14</vt:lpstr>
      <vt:lpstr>Zaključak</vt:lpstr>
      <vt:lpstr>Pitanje:   Ono što suštinski može da se postavi kao pitanje je sledece (autoru za razmišljanje):   ako se u obzir uzme nelinearna magnetska karakteristika, tada struja magnecenja nije više prostoperiodicnog (sinusnog) oblika pa samim tim se ona ne može opisati svojim kompleksnim predstavnikom, kako je to uradeno u (10) !?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Brnjada Borislav</cp:lastModifiedBy>
  <cp:revision>258</cp:revision>
  <dcterms:created xsi:type="dcterms:W3CDTF">2006-08-16T00:00:00Z</dcterms:created>
  <dcterms:modified xsi:type="dcterms:W3CDTF">2013-05-15T11:29:02Z</dcterms:modified>
</cp:coreProperties>
</file>